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75" r:id="rId11"/>
    <p:sldId id="263" r:id="rId12"/>
    <p:sldId id="264" r:id="rId13"/>
    <p:sldId id="265" r:id="rId14"/>
    <p:sldId id="278" r:id="rId15"/>
    <p:sldId id="279" r:id="rId16"/>
    <p:sldId id="280" r:id="rId17"/>
    <p:sldId id="281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8288000" cy="10287000"/>
  <p:notesSz cx="6858000" cy="9144000"/>
  <p:embeddedFontLst>
    <p:embeddedFont>
      <p:font typeface="Noto Sans CJK KR Regular" panose="020B0600000101010101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THESugarM" panose="020B0600000101010101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A9D09-4A32-4013-BE37-2A3B0AA52D92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DF186-139C-4FB1-BFDB-5B81F07CE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0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DF186-139C-4FB1-BFDB-5B81F07CEB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65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711200"/>
            <a:ext cx="6172200" cy="4914900"/>
          </a:xfrm>
          <a:prstGeom prst="rect">
            <a:avLst/>
          </a:prstGeom>
          <a:effectLst>
            <a:outerShdw blurRad="240217" dist="453343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6134100"/>
            <a:ext cx="6172200" cy="1206500"/>
          </a:xfrm>
          <a:prstGeom prst="rect">
            <a:avLst/>
          </a:prstGeom>
          <a:effectLst>
            <a:outerShdw blurRad="9023" dist="157449" dir="2160000">
              <a:srgbClr val="000000">
                <a:alpha val="51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6413500" y="7785100"/>
            <a:ext cx="5270500" cy="876300"/>
          </a:xfrm>
          <a:prstGeom prst="rect">
            <a:avLst/>
          </a:prstGeom>
          <a:effectLst>
            <a:outerShdw blurRad="163527" dist="31537" dir="2700000">
              <a:srgbClr val="000000">
                <a:alpha val="7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THESugarM"/>
              </a:rPr>
              <a:t>오픈형</a:t>
            </a:r>
            <a:r>
              <a:rPr lang="en-US" sz="5000" b="0" i="0" u="none" strike="noStrike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THESugarM"/>
              </a:rPr>
              <a:t>마켓</a:t>
            </a:r>
            <a:r>
              <a:rPr lang="en-US" sz="5000" b="0" i="0" u="none" strike="noStrike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THESugarM"/>
              </a:rPr>
              <a:t>웹사이트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59800" y="8978900"/>
            <a:ext cx="1181100" cy="520700"/>
          </a:xfrm>
          <a:prstGeom prst="rect">
            <a:avLst/>
          </a:prstGeom>
          <a:effectLst>
            <a:outerShdw dist="18759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787878"/>
                </a:solidFill>
                <a:latin typeface="THESugarM"/>
              </a:rPr>
              <a:t>52</a:t>
            </a:r>
            <a:r>
              <a:rPr lang="ko-KR" sz="3000" b="0" i="0" u="none" strike="noStrike" dirty="0">
                <a:solidFill>
                  <a:srgbClr val="787878"/>
                </a:solidFill>
                <a:ea typeface="THESugarM"/>
              </a:rPr>
              <a:t>번가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6929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 smtClean="0"/>
              <a:t>3-2. </a:t>
            </a:r>
            <a:r>
              <a:rPr lang="ko-KR" dirty="0" err="1"/>
              <a:t>구현목표</a:t>
            </a:r>
            <a:r>
              <a:rPr lang="en-US" altLang="ko-KR" dirty="0"/>
              <a:t> (SSR+CSR)</a:t>
            </a:r>
            <a:endParaRPr 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0" y="4000500"/>
            <a:ext cx="252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00500"/>
            <a:ext cx="2520000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4000500"/>
            <a:ext cx="2520000" cy="25200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01100" y="4381500"/>
            <a:ext cx="3766500" cy="76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0825800" y="4381500"/>
            <a:ext cx="3765600" cy="76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flipH="1">
            <a:off x="3701100" y="5524500"/>
            <a:ext cx="3766500" cy="762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flipH="1">
            <a:off x="10825800" y="5524500"/>
            <a:ext cx="3765600" cy="762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26207" y="3796725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URL Request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50907" y="3800128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URL Request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1340" y="6151168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Page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90505" y="6120476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Files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5058" y="6520500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User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2477" y="6520500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Browser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19806" y="6520500"/>
            <a:ext cx="1103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Server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H="1">
            <a:off x="7872845" y="5260500"/>
            <a:ext cx="2520000" cy="12700"/>
          </a:xfrm>
          <a:prstGeom prst="bentConnector5">
            <a:avLst>
              <a:gd name="adj1" fmla="val -36560"/>
              <a:gd name="adj2" fmla="val -13273039"/>
              <a:gd name="adj3" fmla="val 143157"/>
            </a:avLst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88557" y="2734325"/>
            <a:ext cx="2438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CSR Rendering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flipH="1">
            <a:off x="15066818" y="5260500"/>
            <a:ext cx="2520000" cy="12700"/>
          </a:xfrm>
          <a:prstGeom prst="bentConnector5">
            <a:avLst>
              <a:gd name="adj1" fmla="val -15118"/>
              <a:gd name="adj2" fmla="val -13273039"/>
              <a:gd name="adj3" fmla="val 146456"/>
            </a:avLst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782800" y="2734324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SSR Rendering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7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52959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 smtClean="0"/>
              <a:t>3-3. </a:t>
            </a:r>
            <a:r>
              <a:rPr lang="ko-KR" dirty="0" err="1"/>
              <a:t>구현목표</a:t>
            </a:r>
            <a:r>
              <a:rPr lang="en-US" altLang="ko-KR" dirty="0"/>
              <a:t>(JWT)</a:t>
            </a:r>
            <a:endParaRPr 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19200" y="1510145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User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7000" y="14859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Client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734800" y="14859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Server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cxnSp>
        <p:nvCxnSpPr>
          <p:cNvPr id="9" name="직선 연결선 8"/>
          <p:cNvCxnSpPr>
            <a:stCxn id="5" idx="2"/>
          </p:cNvCxnSpPr>
          <p:nvPr/>
        </p:nvCxnSpPr>
        <p:spPr>
          <a:xfrm>
            <a:off x="2705100" y="2770145"/>
            <a:ext cx="0" cy="684000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</p:cNvCxnSpPr>
          <p:nvPr/>
        </p:nvCxnSpPr>
        <p:spPr>
          <a:xfrm>
            <a:off x="7962900" y="2745900"/>
            <a:ext cx="0" cy="684000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7" idx="2"/>
          </p:cNvCxnSpPr>
          <p:nvPr/>
        </p:nvCxnSpPr>
        <p:spPr>
          <a:xfrm>
            <a:off x="13220700" y="2745900"/>
            <a:ext cx="0" cy="684000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705100" y="37199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742045" y="37199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962900" y="37199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067800" y="5091545"/>
            <a:ext cx="4152900" cy="0"/>
          </a:xfrm>
          <a:prstGeom prst="straightConnector1">
            <a:avLst/>
          </a:prstGeom>
          <a:ln w="1270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742045" y="66917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2900" y="66917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067800" y="8063345"/>
            <a:ext cx="4152900" cy="0"/>
          </a:xfrm>
          <a:prstGeom prst="straightConnector1">
            <a:avLst/>
          </a:prstGeom>
          <a:ln w="1270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>
            <a:off x="13258800" y="3661446"/>
            <a:ext cx="838200" cy="1430099"/>
          </a:xfrm>
          <a:prstGeom prst="bentConnector3">
            <a:avLst>
              <a:gd name="adj1" fmla="val 247934"/>
            </a:avLst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>
            <a:off x="13258800" y="6647483"/>
            <a:ext cx="838200" cy="1430099"/>
          </a:xfrm>
          <a:prstGeom prst="bentConnector3">
            <a:avLst>
              <a:gd name="adj1" fmla="val 247934"/>
            </a:avLst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71800" y="3019569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Type(Username, Password)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64235" y="2991719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Post data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561385" y="3837886"/>
            <a:ext cx="2345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Create JWT</a:t>
            </a:r>
          </a:p>
          <a:p>
            <a:pPr algn="r"/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and Save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04498" y="4290484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Return JWT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47319" y="5787883"/>
            <a:ext cx="4615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Request Protected Resource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42532" y="5541661"/>
            <a:ext cx="4330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Request </a:t>
            </a:r>
            <a:r>
              <a:rPr lang="en-US" altLang="ko-KR" sz="3200" dirty="0">
                <a:latin typeface="THESugarM" panose="020B0600000101010101" charset="-127"/>
                <a:ea typeface="THESugarM" panose="020B0600000101010101" charset="-127"/>
              </a:rPr>
              <a:t>with </a:t>
            </a:r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JWT</a:t>
            </a:r>
          </a:p>
          <a:p>
            <a:pPr algn="r"/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(Authorization)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561385" y="6823923"/>
            <a:ext cx="2345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Check JWT</a:t>
            </a:r>
          </a:p>
          <a:p>
            <a:pPr algn="r"/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from User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90271" y="7261660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Response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477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4. </a:t>
            </a:r>
            <a:r>
              <a:rPr lang="ko-KR" sz="5800" b="0" i="0" u="none" strike="noStrike" spc="-100" dirty="0" smtClean="0">
                <a:solidFill>
                  <a:srgbClr val="000000"/>
                </a:solidFill>
                <a:ea typeface="THESugarM"/>
              </a:rPr>
              <a:t>개발환경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8104" y="2609850"/>
            <a:ext cx="3215369" cy="6611308"/>
            <a:chOff x="1151800" y="2609850"/>
            <a:chExt cx="3215369" cy="661130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0" y="3264963"/>
              <a:ext cx="2921000" cy="1358900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1576343" y="4762500"/>
              <a:ext cx="2366282" cy="3128424"/>
              <a:chOff x="1748518" y="4245429"/>
              <a:chExt cx="3922486" cy="5185856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8518" y="7345415"/>
                <a:ext cx="3922486" cy="2085870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373" y="4245429"/>
                <a:ext cx="2020276" cy="3751942"/>
              </a:xfrm>
              <a:prstGeom prst="rect">
                <a:avLst/>
              </a:prstGeom>
            </p:spPr>
          </p:pic>
        </p:grpSp>
        <p:sp>
          <p:nvSpPr>
            <p:cNvPr id="14" name="모서리가 둥근 직사각형 13"/>
            <p:cNvSpPr/>
            <p:nvPr/>
          </p:nvSpPr>
          <p:spPr>
            <a:xfrm>
              <a:off x="1151800" y="2609850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13181" y="8661723"/>
              <a:ext cx="1066800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>
                  <a:latin typeface="THESugarM" panose="020B0600000101010101" charset="-127"/>
                  <a:ea typeface="THESugarM" panose="020B0600000101010101" charset="-127"/>
                </a:rPr>
                <a:t>개발 </a:t>
              </a:r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언어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738563" y="2609850"/>
            <a:ext cx="3215369" cy="6611308"/>
            <a:chOff x="4996635" y="2609850"/>
            <a:chExt cx="3215369" cy="661130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1102" y="3038566"/>
              <a:ext cx="2260600" cy="22606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17" y="5559516"/>
              <a:ext cx="2362200" cy="2362200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4996635" y="2609850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336" y="8661723"/>
              <a:ext cx="1269362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프레임워크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74235" y="2631894"/>
            <a:ext cx="3215369" cy="6611308"/>
            <a:chOff x="7653068" y="2609850"/>
            <a:chExt cx="3215369" cy="661130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51555" y="3327944"/>
              <a:ext cx="2095500" cy="20955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79919" y="6382828"/>
              <a:ext cx="2580101" cy="715575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7653068" y="2609850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26070" y="8661723"/>
              <a:ext cx="1269362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토큰</a:t>
              </a:r>
              <a:r>
                <a:rPr lang="en-US" altLang="ko-KR" sz="2500" dirty="0" smtClean="0">
                  <a:latin typeface="THESugarM" panose="020B0600000101010101" charset="-127"/>
                  <a:ea typeface="THESugarM" panose="020B0600000101010101" charset="-127"/>
                </a:rPr>
                <a:t/>
              </a:r>
              <a:br>
                <a:rPr lang="en-US" altLang="ko-KR" sz="2500" dirty="0" smtClean="0">
                  <a:latin typeface="THESugarM" panose="020B0600000101010101" charset="-127"/>
                  <a:ea typeface="THESugarM" panose="020B0600000101010101" charset="-127"/>
                </a:rPr>
              </a:br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소켓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207480" y="2660741"/>
            <a:ext cx="3215369" cy="6560417"/>
            <a:chOff x="11207480" y="2660741"/>
            <a:chExt cx="3215369" cy="6560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30864" y="6064457"/>
              <a:ext cx="2565400" cy="16637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430864" y="3463472"/>
              <a:ext cx="2768600" cy="1320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2230070" y="8661723"/>
              <a:ext cx="1269362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형상관리</a:t>
              </a:r>
              <a:endParaRPr lang="en-US" altLang="ko-KR" sz="2500" dirty="0" smtClean="0">
                <a:latin typeface="THESugarM" panose="020B0600000101010101" charset="-127"/>
                <a:ea typeface="THESugarM" panose="020B0600000101010101" charset="-127"/>
              </a:endParaRPr>
            </a:p>
            <a:p>
              <a:pPr algn="ctr"/>
              <a:r>
                <a:rPr lang="en-US" altLang="ko-KR" sz="2500" dirty="0" smtClean="0">
                  <a:latin typeface="THESugarM" panose="020B0600000101010101" charset="-127"/>
                  <a:ea typeface="THESugarM" panose="020B0600000101010101" charset="-127"/>
                </a:rPr>
                <a:t>DB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1207480" y="2660741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4926417" y="2660741"/>
            <a:ext cx="3215369" cy="6560417"/>
            <a:chOff x="14621562" y="2660741"/>
            <a:chExt cx="3215369" cy="656041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669597" y="3002643"/>
              <a:ext cx="3048000" cy="2286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760382" y="5531057"/>
              <a:ext cx="2857500" cy="2197100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14621562" y="2660741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465892" y="8661723"/>
              <a:ext cx="1526708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 err="1" smtClean="0">
                  <a:latin typeface="THESugarM" panose="020B0600000101010101" charset="-127"/>
                  <a:ea typeface="THESugarM" panose="020B0600000101010101" charset="-127"/>
                </a:rPr>
                <a:t>클라우드서버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5600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5. </a:t>
            </a:r>
            <a:r>
              <a:rPr lang="ko-KR" sz="5800" b="0" i="0" u="none" strike="noStrike" spc="-100" dirty="0">
                <a:solidFill>
                  <a:srgbClr val="000000"/>
                </a:solidFill>
                <a:ea typeface="THESugarM"/>
              </a:rPr>
              <a:t>오류</a:t>
            </a: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spc="-100" dirty="0">
                <a:solidFill>
                  <a:srgbClr val="000000"/>
                </a:solidFill>
                <a:ea typeface="THESugarM"/>
              </a:rPr>
              <a:t>및</a:t>
            </a: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spc="-100" dirty="0">
                <a:solidFill>
                  <a:srgbClr val="000000"/>
                </a:solidFill>
                <a:ea typeface="THESugarM"/>
              </a:rPr>
              <a:t>해결과정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5400" y="2324100"/>
            <a:ext cx="13995400" cy="4216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342900" lvl="0" indent="-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  <a:defRPr sz="5800" b="0" i="0" u="none" strike="noStrike">
                <a:solidFill>
                  <a:srgbClr val="000000"/>
                </a:solidFill>
                <a:latin typeface="THESugarM"/>
              </a:defRPr>
            </a:lvl1pPr>
          </a:lstStyle>
          <a:p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Front-Back CORS</a:t>
            </a:r>
            <a:endParaRPr lang="en-US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dirty="0" err="1" smtClean="0">
                <a:latin typeface="THESugarM" panose="020B0600000101010101" charset="-127"/>
                <a:ea typeface="THESugarM" panose="020B0600000101010101" charset="-127"/>
              </a:rPr>
              <a:t>NextJS</a:t>
            </a:r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radio </a:t>
            </a:r>
            <a:r>
              <a:rPr lang="en-US" dirty="0" err="1" smtClean="0">
                <a:latin typeface="THESugarM" panose="020B0600000101010101" charset="-127"/>
                <a:ea typeface="THESugarM" panose="020B0600000101010101" charset="-127"/>
              </a:rPr>
              <a:t>readonly</a:t>
            </a:r>
            <a:endParaRPr lang="en-US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dirty="0" err="1" smtClean="0">
                <a:latin typeface="THESugarM" panose="020B0600000101010101" charset="-127"/>
                <a:ea typeface="THESugarM" panose="020B0600000101010101" charset="-127"/>
              </a:rPr>
              <a:t>NextJS</a:t>
            </a:r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Input </a:t>
            </a:r>
            <a:r>
              <a:rPr lang="en-US" altLang="ko-KR" dirty="0">
                <a:latin typeface="THESugarM" panose="020B0600000101010101" charset="-127"/>
                <a:ea typeface="THESugarM" panose="020B0600000101010101" charset="-127"/>
              </a:rPr>
              <a:t>Min-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Max </a:t>
            </a:r>
            <a:r>
              <a:rPr lang="ko-KR" dirty="0" smtClean="0">
                <a:latin typeface="THESugarM" panose="020B0600000101010101" charset="-127"/>
                <a:ea typeface="THESugarM" panose="020B0600000101010101" charset="-127"/>
              </a:rPr>
              <a:t>제어</a:t>
            </a:r>
            <a:endParaRPr lang="ko-KR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SSR </a:t>
            </a:r>
            <a:r>
              <a:rPr lang="ko-KR" dirty="0">
                <a:latin typeface="THESugarM" panose="020B0600000101010101" charset="-127"/>
                <a:ea typeface="THESugarM" panose="020B0600000101010101" charset="-127"/>
              </a:rPr>
              <a:t>갱신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ko-KR" dirty="0">
                <a:latin typeface="THESugarM" panose="020B0600000101010101" charset="-127"/>
                <a:ea typeface="THESugarM" panose="020B0600000101010101" charset="-127"/>
              </a:rPr>
              <a:t>문제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71501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5. </a:t>
            </a:r>
            <a:r>
              <a:rPr lang="ko-KR" dirty="0"/>
              <a:t>오류</a:t>
            </a:r>
            <a:r>
              <a:rPr lang="en-US" dirty="0"/>
              <a:t> </a:t>
            </a:r>
            <a:r>
              <a:rPr lang="ko-KR" dirty="0"/>
              <a:t>및</a:t>
            </a:r>
            <a:r>
              <a:rPr lang="en-US" dirty="0"/>
              <a:t> </a:t>
            </a:r>
            <a:r>
              <a:rPr lang="ko-KR" dirty="0"/>
              <a:t>해결과정</a:t>
            </a:r>
            <a:r>
              <a:rPr lang="en-US" altLang="ko-KR" dirty="0" smtClean="0"/>
              <a:t>(CORS)</a:t>
            </a:r>
            <a:endParaRPr 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52700"/>
            <a:ext cx="5040000" cy="50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1292700"/>
            <a:ext cx="252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6332700"/>
            <a:ext cx="2520000" cy="252000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7962900" y="3467100"/>
            <a:ext cx="4152900" cy="0"/>
          </a:xfrm>
          <a:prstGeom prst="straightConnector1">
            <a:avLst/>
          </a:prstGeom>
          <a:ln w="1270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962900" y="2552700"/>
            <a:ext cx="4152900" cy="0"/>
          </a:xfrm>
          <a:prstGeom prst="straightConnector1">
            <a:avLst/>
          </a:prstGeom>
          <a:ln w="1270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7962900" y="7592700"/>
            <a:ext cx="4152900" cy="0"/>
          </a:xfrm>
          <a:prstGeom prst="straightConnector1">
            <a:avLst/>
          </a:prstGeom>
          <a:ln w="1270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962900" y="6743700"/>
            <a:ext cx="4152900" cy="0"/>
          </a:xfrm>
          <a:prstGeom prst="straightConnector1">
            <a:avLst/>
          </a:prstGeom>
          <a:ln w="1270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37364" y="461703"/>
            <a:ext cx="3496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THESugarM" panose="020B0600000101010101" charset="-127"/>
                <a:ea typeface="THESugarM" panose="020B0600000101010101" charset="-127"/>
              </a:rPr>
              <a:t>Origin(</a:t>
            </a:r>
            <a:r>
              <a:rPr lang="en-US" altLang="ko-KR" sz="4800" dirty="0" err="1" smtClean="0">
                <a:latin typeface="THESugarM" panose="020B0600000101010101" charset="-127"/>
                <a:ea typeface="THESugarM" panose="020B0600000101010101" charset="-127"/>
              </a:rPr>
              <a:t>Next.Js</a:t>
            </a:r>
            <a:r>
              <a:rPr lang="en-US" altLang="ko-KR" sz="4800" dirty="0" smtClean="0">
                <a:latin typeface="THESugarM" panose="020B0600000101010101" charset="-127"/>
                <a:ea typeface="THESugarM" panose="020B0600000101010101" charset="-127"/>
              </a:rPr>
              <a:t>)</a:t>
            </a:r>
            <a:endParaRPr lang="ko-KR" altLang="en-US" sz="48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0583" y="5501703"/>
            <a:ext cx="4291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THESugarM" panose="020B0600000101010101" charset="-127"/>
                <a:ea typeface="THESugarM" panose="020B0600000101010101" charset="-127"/>
              </a:rPr>
              <a:t>Other(</a:t>
            </a:r>
            <a:r>
              <a:rPr lang="en-US" altLang="ko-KR" sz="4800" dirty="0" err="1" smtClean="0">
                <a:latin typeface="THESugarM" panose="020B0600000101010101" charset="-127"/>
                <a:ea typeface="THESugarM" panose="020B0600000101010101" charset="-127"/>
              </a:rPr>
              <a:t>Springboot</a:t>
            </a:r>
            <a:r>
              <a:rPr lang="en-US" altLang="ko-KR" sz="4800" dirty="0" smtClean="0">
                <a:latin typeface="THESugarM" panose="020B0600000101010101" charset="-127"/>
                <a:ea typeface="THESugarM" panose="020B0600000101010101" charset="-127"/>
              </a:rPr>
              <a:t>)</a:t>
            </a:r>
            <a:endParaRPr lang="ko-KR" altLang="en-US" sz="48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39682" y="2717513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http://www.52.kro.kr:3000/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06923" y="6875813"/>
            <a:ext cx="4588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http://www.52.kro.kr:8080/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5" name="곱셈 기호 14"/>
          <p:cNvSpPr/>
          <p:nvPr/>
        </p:nvSpPr>
        <p:spPr>
          <a:xfrm>
            <a:off x="6441591" y="3891600"/>
            <a:ext cx="7195518" cy="65532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278" y="2735667"/>
            <a:ext cx="8783276" cy="39820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267" y="1666399"/>
            <a:ext cx="9373087" cy="61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71501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5. </a:t>
            </a:r>
            <a:r>
              <a:rPr lang="ko-KR" dirty="0"/>
              <a:t>오류</a:t>
            </a:r>
            <a:r>
              <a:rPr lang="en-US" dirty="0"/>
              <a:t> </a:t>
            </a:r>
            <a:r>
              <a:rPr lang="ko-KR" dirty="0"/>
              <a:t>및</a:t>
            </a:r>
            <a:r>
              <a:rPr lang="en-US" dirty="0"/>
              <a:t> </a:t>
            </a:r>
            <a:r>
              <a:rPr lang="ko-KR" dirty="0"/>
              <a:t>해결과정</a:t>
            </a:r>
            <a:r>
              <a:rPr lang="en-US" altLang="ko-KR" dirty="0"/>
              <a:t>(radio)</a:t>
            </a:r>
            <a:endParaRPr 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Radio </a:t>
            </a:r>
            <a:r>
              <a:rPr lang="en-US" altLang="ko-KR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readonly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해도 값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변경되는거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76500"/>
            <a:ext cx="3077004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82169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5. </a:t>
            </a:r>
            <a:r>
              <a:rPr lang="ko-KR" dirty="0"/>
              <a:t>오류</a:t>
            </a:r>
            <a:r>
              <a:rPr lang="en-US" dirty="0"/>
              <a:t> </a:t>
            </a:r>
            <a:r>
              <a:rPr lang="ko-KR" dirty="0"/>
              <a:t>및</a:t>
            </a:r>
            <a:r>
              <a:rPr lang="en-US" dirty="0"/>
              <a:t> </a:t>
            </a:r>
            <a:r>
              <a:rPr lang="ko-KR" dirty="0"/>
              <a:t>해결과정</a:t>
            </a:r>
            <a:r>
              <a:rPr lang="en-US" altLang="ko-KR" dirty="0"/>
              <a:t>(Min-Max)</a:t>
            </a:r>
            <a:endParaRPr 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최대값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설정한거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넘어가는 것 보여주기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1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82169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5. </a:t>
            </a:r>
            <a:r>
              <a:rPr lang="ko-KR" dirty="0"/>
              <a:t>오류</a:t>
            </a:r>
            <a:r>
              <a:rPr lang="en-US" dirty="0"/>
              <a:t> </a:t>
            </a:r>
            <a:r>
              <a:rPr lang="ko-KR" dirty="0"/>
              <a:t>및</a:t>
            </a:r>
            <a:r>
              <a:rPr lang="en-US" dirty="0"/>
              <a:t> </a:t>
            </a:r>
            <a:r>
              <a:rPr lang="ko-KR" dirty="0"/>
              <a:t>해결과정</a:t>
            </a:r>
            <a:r>
              <a:rPr lang="en-US" altLang="ko-KR" dirty="0"/>
              <a:t>(SSR)</a:t>
            </a:r>
            <a:endParaRPr 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데이터 갱신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안되는거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찍어서 보여주기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3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47752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6. </a:t>
            </a:r>
            <a:r>
              <a:rPr lang="en-US" dirty="0" err="1"/>
              <a:t>KnowHow</a:t>
            </a:r>
            <a:r>
              <a:rPr lang="en-US" dirty="0"/>
              <a:t> </a:t>
            </a:r>
            <a:r>
              <a:rPr lang="ko-KR" dirty="0"/>
              <a:t>공유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0200" y="2857500"/>
            <a:ext cx="7899400" cy="5232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342900" lvl="0" indent="-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  <a:defRPr sz="5800" b="0" i="0" u="none" strike="noStrike">
                <a:solidFill>
                  <a:srgbClr val="000000"/>
                </a:solidFill>
                <a:latin typeface="THESugarM"/>
              </a:defRPr>
            </a:lvl1pPr>
          </a:lstStyle>
          <a:p>
            <a:r>
              <a:rPr lang="ko-KR" dirty="0">
                <a:latin typeface="THESugarM" panose="020B0600000101010101" charset="-127"/>
                <a:ea typeface="THESugarM" panose="020B0600000101010101" charset="-127"/>
              </a:rPr>
              <a:t>이미지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ko-KR" dirty="0">
                <a:latin typeface="THESugarM" panose="020B0600000101010101" charset="-127"/>
                <a:ea typeface="THESugarM" panose="020B0600000101010101" charset="-127"/>
              </a:rPr>
              <a:t>처리</a:t>
            </a:r>
          </a:p>
          <a:p>
            <a:r>
              <a:rPr lang="ko-KR" dirty="0" err="1">
                <a:latin typeface="THESugarM" panose="020B0600000101010101" charset="-127"/>
                <a:ea typeface="THESugarM" panose="020B0600000101010101" charset="-127"/>
              </a:rPr>
              <a:t>멀티키</a:t>
            </a:r>
            <a:endParaRPr lang="ko-KR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Quill Editor</a:t>
            </a:r>
          </a:p>
          <a:p>
            <a:r>
              <a:rPr lang="ko-KR" dirty="0" err="1">
                <a:latin typeface="THESugarM" panose="020B0600000101010101" charset="-127"/>
                <a:ea typeface="THESugarM" panose="020B0600000101010101" charset="-127"/>
              </a:rPr>
              <a:t>스케쥴러</a:t>
            </a:r>
            <a:endParaRPr lang="ko-KR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switch-</a:t>
            </a:r>
            <a:r>
              <a:rPr lang="en-US" dirty="0" err="1">
                <a:latin typeface="THESugarM" panose="020B0600000101010101" charset="-127"/>
                <a:ea typeface="THESugarM" panose="020B0600000101010101" charset="-127"/>
              </a:rPr>
              <a:t>enum</a:t>
            </a:r>
            <a:endParaRPr lang="en-US" dirty="0"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83820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6. </a:t>
            </a:r>
            <a:r>
              <a:rPr lang="en-US" dirty="0" err="1"/>
              <a:t>KnowHow</a:t>
            </a:r>
            <a:r>
              <a:rPr lang="en-US" dirty="0"/>
              <a:t> </a:t>
            </a:r>
            <a:r>
              <a:rPr lang="ko-KR" dirty="0"/>
              <a:t>공유</a:t>
            </a:r>
            <a:r>
              <a:rPr lang="en-US" dirty="0"/>
              <a:t>(</a:t>
            </a:r>
            <a:r>
              <a:rPr lang="ko-KR" dirty="0"/>
              <a:t>이미지</a:t>
            </a:r>
            <a:r>
              <a:rPr lang="en-US" dirty="0"/>
              <a:t> </a:t>
            </a:r>
            <a:r>
              <a:rPr lang="ko-KR" dirty="0"/>
              <a:t>처리</a:t>
            </a:r>
            <a:r>
              <a:rPr lang="en-US" dirty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6" y="3390900"/>
            <a:ext cx="2520000" cy="25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3390900"/>
            <a:ext cx="2520000" cy="25200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86200" y="2807746"/>
            <a:ext cx="10242550" cy="914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008643" y="2891953"/>
            <a:ext cx="1997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SugarM" panose="020B0600000101010101" charset="-127"/>
                <a:ea typeface="THESugarM" panose="020B0600000101010101" charset="-127"/>
              </a:rPr>
              <a:t>Image File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flipH="1">
            <a:off x="3886200" y="3785565"/>
            <a:ext cx="10242550" cy="914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670683" y="3868500"/>
            <a:ext cx="673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atin typeface="THESugarM" panose="020B0600000101010101" charset="-127"/>
                <a:ea typeface="THESugarM" panose="020B0600000101010101" charset="-127"/>
              </a:rPr>
              <a:t>Url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886200" y="6134100"/>
            <a:ext cx="10242550" cy="914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670683" y="6222332"/>
            <a:ext cx="673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atin typeface="THESugarM" panose="020B0600000101010101" charset="-127"/>
                <a:ea typeface="THESugarM" panose="020B0600000101010101" charset="-127"/>
              </a:rPr>
              <a:t>Url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41563" y="2184067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latin typeface="THESugarM" panose="020B0600000101010101" charset="-127"/>
                <a:ea typeface="THESugarM" panose="020B0600000101010101" charset="-127"/>
              </a:rPr>
              <a:t>임시저장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1562" y="5477381"/>
            <a:ext cx="2826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THESugarM" panose="020B0600000101010101" charset="-127"/>
                <a:ea typeface="THESugarM" panose="020B0600000101010101" charset="-127"/>
              </a:rPr>
              <a:t>데이터 </a:t>
            </a:r>
            <a:r>
              <a:rPr lang="ko-KR" altLang="en-US" sz="4000" dirty="0" err="1" smtClean="0">
                <a:latin typeface="THESugarM" panose="020B0600000101010101" charset="-127"/>
                <a:ea typeface="THESugarM" panose="020B0600000101010101" charset="-127"/>
              </a:rPr>
              <a:t>저장시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77800" y="6997333"/>
            <a:ext cx="1999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THESugarM" panose="020B0600000101010101" charset="-127"/>
                <a:ea typeface="THESugarM" panose="020B0600000101010101" charset="-127"/>
              </a:rPr>
              <a:t>파일 제어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서버 고치고 이미지 임시 하는 거 모션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992886"/>
              </p:ext>
            </p:extLst>
          </p:nvPr>
        </p:nvGraphicFramePr>
        <p:xfrm>
          <a:off x="13022865" y="7837428"/>
          <a:ext cx="3708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33047267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89812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</a:t>
                      </a:r>
                      <a:r>
                        <a:rPr lang="en-US" altLang="ko-KR" dirty="0" smtClean="0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7153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900"/>
            <a:ext cx="4584700" cy="458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300" y="2247900"/>
            <a:ext cx="4584700" cy="458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47900"/>
            <a:ext cx="4584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0" y="2247900"/>
            <a:ext cx="4584700" cy="458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723900"/>
            <a:ext cx="5384800" cy="330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35900" y="698500"/>
            <a:ext cx="2616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THESugarM"/>
              </a:rPr>
              <a:t>팀원</a:t>
            </a:r>
            <a:r>
              <a:rPr lang="en-US" sz="5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THESugarM"/>
              </a:rPr>
              <a:t>소개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6235700"/>
            <a:ext cx="2527300" cy="2146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7137400"/>
            <a:ext cx="2159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00000"/>
                </a:solidFill>
                <a:ea typeface="THESugarM"/>
              </a:rPr>
              <a:t>홍성재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7493000"/>
            <a:ext cx="3543300" cy="3009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5778500" y="7137400"/>
            <a:ext cx="2159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00000"/>
                </a:solidFill>
                <a:ea typeface="THESugarM"/>
              </a:rPr>
              <a:t>황준하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600" y="6235700"/>
            <a:ext cx="2489200" cy="214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0" y="7480300"/>
            <a:ext cx="3543300" cy="3022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4922500" y="7137400"/>
            <a:ext cx="2159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00000"/>
                </a:solidFill>
                <a:ea typeface="THESugarM"/>
              </a:rPr>
              <a:t>이순재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2600" y="6235700"/>
            <a:ext cx="2489200" cy="214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2800" y="7480300"/>
            <a:ext cx="3543300" cy="3022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10350500" y="7251700"/>
            <a:ext cx="2159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00000"/>
                </a:solidFill>
                <a:ea typeface="THESugarM"/>
              </a:rPr>
              <a:t>이동원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0600" y="6350000"/>
            <a:ext cx="2489200" cy="214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500" y="7594600"/>
            <a:ext cx="3543300" cy="302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997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멀티키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)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1181"/>
              </p:ext>
            </p:extLst>
          </p:nvPr>
        </p:nvGraphicFramePr>
        <p:xfrm>
          <a:off x="12420600" y="2933700"/>
          <a:ext cx="3708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33047267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89812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이미지</a:t>
                      </a:r>
                      <a:r>
                        <a:rPr lang="en-US" altLang="ko-KR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71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이미지</a:t>
                      </a:r>
                      <a:r>
                        <a:rPr lang="en-US" altLang="ko-KR" smtClean="0"/>
                        <a:t>2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32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73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629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155535"/>
              </p:ext>
            </p:extLst>
          </p:nvPr>
        </p:nvGraphicFramePr>
        <p:xfrm>
          <a:off x="1447800" y="2933700"/>
          <a:ext cx="3708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33047267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89812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…</a:t>
                      </a:r>
                      <a:r>
                        <a:rPr lang="ko-KR" altLang="en-US" dirty="0" smtClean="0"/>
                        <a:t>이미지 </a:t>
                      </a:r>
                      <a:r>
                        <a:rPr lang="en-US" altLang="ko-KR" dirty="0" smtClean="0"/>
                        <a:t>key</a:t>
                      </a:r>
                      <a:r>
                        <a:rPr lang="ko-KR" altLang="en-US" dirty="0" smtClean="0"/>
                        <a:t>값들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71531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420600" y="1866900"/>
            <a:ext cx="1999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THESugarM" panose="020B0600000101010101" charset="-127"/>
                <a:ea typeface="THESugarM" panose="020B0600000101010101" charset="-127"/>
              </a:rPr>
              <a:t>파일 제어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1866900"/>
            <a:ext cx="1425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latin typeface="THESugarM" panose="020B0600000101010101" charset="-127"/>
                <a:ea typeface="THESugarM" panose="020B0600000101010101" charset="-127"/>
              </a:rPr>
              <a:t>멀티키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156200" y="3390900"/>
            <a:ext cx="7264400" cy="762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156200" y="3390900"/>
            <a:ext cx="7264400" cy="4572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6" idx="1"/>
          </p:cNvCxnSpPr>
          <p:nvPr/>
        </p:nvCxnSpPr>
        <p:spPr>
          <a:xfrm>
            <a:off x="5156200" y="3390900"/>
            <a:ext cx="7264400" cy="84074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156200" y="3390900"/>
            <a:ext cx="7264400" cy="11430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156200" y="3390900"/>
            <a:ext cx="7188200" cy="16002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56200" y="3467100"/>
            <a:ext cx="7188200" cy="18288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8331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(Quill Editor)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92265" y="417574"/>
            <a:ext cx="758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Quil</a:t>
            </a:r>
            <a:r>
              <a:rPr lang="en-US" altLang="ko-KR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동적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임포팅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76835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스케쥴러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스케쥴러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달아서 일정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주기별로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함수 실행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553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(enum)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92265" y="417574"/>
            <a:ext cx="758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약속어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883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(record)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39200" y="157018"/>
            <a:ext cx="758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DTO -&gt; Record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300" y="3124200"/>
            <a:ext cx="178943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857500"/>
            <a:ext cx="11785600" cy="469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081000" y="4292600"/>
            <a:ext cx="1003300" cy="1155700"/>
          </a:xfrm>
          <a:prstGeom prst="rect">
            <a:avLst/>
          </a:prstGeom>
          <a:effectLst>
            <a:outerShdw dist="822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500" b="0" i="0" u="none" strike="noStrike">
                <a:solidFill>
                  <a:srgbClr val="000000"/>
                </a:solidFill>
                <a:ea typeface="Noto Sans CJK KR Regular"/>
              </a:rPr>
              <a:t>」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03700" y="3454400"/>
            <a:ext cx="1003300" cy="1155700"/>
          </a:xfrm>
          <a:prstGeom prst="rect">
            <a:avLst/>
          </a:prstGeom>
          <a:effectLst>
            <a:outerShdw dist="822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500" b="0" i="0" u="none" strike="noStrike" dirty="0">
                <a:solidFill>
                  <a:srgbClr val="000000"/>
                </a:solidFill>
                <a:ea typeface="Noto Sans CJK KR Regular"/>
              </a:rPr>
              <a:t>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14300" y="203200"/>
            <a:ext cx="3263900" cy="1346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8900" b="0" i="0" u="none" strike="noStrike">
                <a:solidFill>
                  <a:srgbClr val="000000"/>
                </a:solidFill>
                <a:ea typeface="THESugarM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24400" y="14097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24400" y="25527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24400" y="36576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4400" y="47625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24400" y="58420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4400" y="69215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4400" y="80645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04400" y="1409700"/>
            <a:ext cx="375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기능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9600" y="2552700"/>
            <a:ext cx="1841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DB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42600" y="3657600"/>
            <a:ext cx="2095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구현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94900" y="5842000"/>
            <a:ext cx="3378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오류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해결과정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1800" y="7035800"/>
            <a:ext cx="2197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지식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공유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47400" y="8140700"/>
            <a:ext cx="1485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Q &amp; 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44200" y="4762500"/>
            <a:ext cx="1892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환경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477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1. </a:t>
            </a:r>
            <a:r>
              <a:rPr lang="ko-KR" sz="5800" b="0" i="0" u="none" strike="noStrike" spc="-100" dirty="0">
                <a:solidFill>
                  <a:srgbClr val="000000"/>
                </a:solidFill>
                <a:ea typeface="THESugarM"/>
              </a:rPr>
              <a:t>기능</a:t>
            </a: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spc="-100" dirty="0" smtClean="0">
                <a:solidFill>
                  <a:srgbClr val="000000"/>
                </a:solidFill>
                <a:ea typeface="THESugarM"/>
              </a:rPr>
              <a:t>소개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55800" y="1778000"/>
            <a:ext cx="6286500" cy="659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상품</a:t>
            </a: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>
                <a:solidFill>
                  <a:srgbClr val="000000"/>
                </a:solidFill>
                <a:ea typeface="THESugarM"/>
              </a:rPr>
              <a:t>등록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장바구니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err="1" smtClean="0">
                <a:solidFill>
                  <a:srgbClr val="000000"/>
                </a:solidFill>
                <a:ea typeface="THESugarM"/>
              </a:rPr>
              <a:t>배송지관리</a:t>
            </a:r>
            <a:endParaRPr lang="en-US" altLang="ko-KR" sz="5800" b="0" i="0" u="none" strike="noStrike" dirty="0" smtClean="0">
              <a:solidFill>
                <a:srgbClr val="000000"/>
              </a:solidFill>
              <a:ea typeface="THESugarM"/>
            </a:endParaRPr>
          </a:p>
          <a:p>
            <a:pPr marL="342900" indent="-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dirty="0">
                <a:solidFill>
                  <a:srgbClr val="000000"/>
                </a:solidFill>
                <a:ea typeface="THESugarM"/>
              </a:rPr>
              <a:t> </a:t>
            </a:r>
            <a:r>
              <a:rPr lang="ko-KR" altLang="ko-KR" sz="5800" dirty="0">
                <a:solidFill>
                  <a:srgbClr val="000000"/>
                </a:solidFill>
                <a:ea typeface="THESugarM"/>
              </a:rPr>
              <a:t>게시물</a:t>
            </a:r>
            <a:r>
              <a:rPr lang="en-US" altLang="ko-KR" sz="5800" dirty="0">
                <a:solidFill>
                  <a:srgbClr val="000000"/>
                </a:solidFill>
                <a:latin typeface="THESugarM"/>
              </a:rPr>
              <a:t>(</a:t>
            </a:r>
            <a:r>
              <a:rPr lang="ko-KR" altLang="ko-KR" sz="5800" dirty="0">
                <a:solidFill>
                  <a:srgbClr val="000000"/>
                </a:solidFill>
                <a:ea typeface="THESugarM"/>
              </a:rPr>
              <a:t>공지</a:t>
            </a:r>
            <a:r>
              <a:rPr lang="en-US" altLang="ko-KR" sz="5800" dirty="0">
                <a:solidFill>
                  <a:srgbClr val="000000"/>
                </a:solidFill>
                <a:latin typeface="THESugarM"/>
              </a:rPr>
              <a:t>, FAQ</a:t>
            </a:r>
            <a:r>
              <a:rPr lang="en-US" altLang="ko-KR" sz="5800" dirty="0" smtClean="0">
                <a:solidFill>
                  <a:srgbClr val="000000"/>
                </a:solidFill>
                <a:latin typeface="THESugarM"/>
              </a:rPr>
              <a:t>)</a:t>
            </a:r>
            <a:endParaRPr lang="en-US" altLang="ko-KR" sz="5800" dirty="0">
              <a:solidFill>
                <a:srgbClr val="000000"/>
              </a:solidFill>
              <a:latin typeface="THESugar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02800" y="1778000"/>
            <a:ext cx="6286500" cy="659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최근</a:t>
            </a: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>
                <a:solidFill>
                  <a:srgbClr val="000000"/>
                </a:solidFill>
                <a:ea typeface="THESugarM"/>
              </a:rPr>
              <a:t>본</a:t>
            </a:r>
            <a:r>
              <a:rPr lang="en-US" sz="5800" b="0" i="0" u="none" strike="noStrike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상품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찜</a:t>
            </a: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목록</a:t>
            </a:r>
            <a:endParaRPr lang="ko-KR" sz="5800" b="0" i="0" u="none" strike="noStrike" dirty="0">
              <a:solidFill>
                <a:srgbClr val="000000"/>
              </a:solidFill>
              <a:ea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할인</a:t>
            </a: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이벤트</a:t>
            </a:r>
            <a:endParaRPr lang="en-US" altLang="ko-KR" sz="5800" b="0" i="0" u="none" strike="noStrike" dirty="0" smtClean="0">
              <a:solidFill>
                <a:srgbClr val="000000"/>
              </a:solidFill>
              <a:ea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altLang="en-US" sz="5800" b="0" i="0" u="none" strike="noStrike" dirty="0" smtClean="0">
                <a:solidFill>
                  <a:srgbClr val="000000"/>
                </a:solidFill>
                <a:ea typeface="THESugarM"/>
              </a:rPr>
              <a:t>채팅 기능</a:t>
            </a:r>
            <a:endParaRPr lang="ko-KR" sz="5800" b="0" i="0" u="none" strike="noStrike" dirty="0">
              <a:solidFill>
                <a:srgbClr val="000000"/>
              </a:solidFill>
              <a:ea typeface="THESugar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165100"/>
            <a:ext cx="4229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FFFFFF"/>
                </a:solidFill>
                <a:latin typeface="THESugarM"/>
              </a:rPr>
              <a:t>2. DB </a:t>
            </a:r>
            <a:r>
              <a:rPr lang="ko-KR" sz="5800" b="0" i="0" u="none" strike="noStrike" spc="-100" dirty="0">
                <a:solidFill>
                  <a:srgbClr val="FFFFFF"/>
                </a:solidFill>
                <a:ea typeface="THESugarM"/>
              </a:rPr>
              <a:t>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13400" cy="1028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65100"/>
            <a:ext cx="4229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FFFFFF"/>
                </a:solidFill>
                <a:latin typeface="THESugarM"/>
              </a:rPr>
              <a:t>2. DB </a:t>
            </a:r>
            <a:r>
              <a:rPr lang="ko-KR" sz="5800" b="0" i="0" u="none" strike="noStrike" spc="-100" dirty="0">
                <a:solidFill>
                  <a:srgbClr val="FFFFFF"/>
                </a:solidFill>
                <a:ea typeface="THESugarM"/>
              </a:rPr>
              <a:t>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0" y="1727200"/>
            <a:ext cx="7658100" cy="765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727200"/>
            <a:ext cx="7543800" cy="754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0" y="5207000"/>
            <a:ext cx="2946400" cy="2946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19400" y="977900"/>
            <a:ext cx="2565400" cy="1422400"/>
          </a:xfrm>
          <a:prstGeom prst="rect">
            <a:avLst/>
          </a:prstGeom>
          <a:effectLst>
            <a:outerShdw dist="50802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100" dirty="0">
                <a:solidFill>
                  <a:srgbClr val="000000"/>
                </a:solidFill>
                <a:latin typeface="THESugarM"/>
              </a:rPr>
              <a:t> User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19400" y="5930900"/>
            <a:ext cx="2451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THESugarM"/>
              </a:rPr>
              <a:t>Client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3700" y="139700"/>
            <a:ext cx="477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3. </a:t>
            </a:r>
            <a:r>
              <a:rPr lang="ko-KR" sz="5800" b="0" i="0" u="none" strike="noStrike" spc="-100" dirty="0" err="1" smtClean="0">
                <a:solidFill>
                  <a:srgbClr val="000000"/>
                </a:solidFill>
                <a:ea typeface="THESugarM"/>
              </a:rPr>
              <a:t>구현목표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78700" y="3149600"/>
            <a:ext cx="1689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THESugarM"/>
              </a:rPr>
              <a:t>Http
Request
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20000">
            <a:off x="8750300" y="4318000"/>
            <a:ext cx="27178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380000">
            <a:off x="3898900" y="4394200"/>
            <a:ext cx="3670300" cy="16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00">
            <a:off x="5499100" y="6680200"/>
            <a:ext cx="2336800" cy="444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72400" y="6515100"/>
            <a:ext cx="1930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THESugarM"/>
              </a:rPr>
              <a:t>Http</a:t>
            </a:r>
          </a:p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THESugarM"/>
              </a:rPr>
              <a:t>Response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800000">
            <a:off x="9474200" y="6375400"/>
            <a:ext cx="2717800" cy="15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180000">
            <a:off x="11645900" y="4025900"/>
            <a:ext cx="1778000" cy="49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522200" y="4445000"/>
            <a:ext cx="2019300" cy="44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20000">
            <a:off x="15316200" y="3721100"/>
            <a:ext cx="1498600" cy="495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220000">
            <a:off x="14046200" y="4343400"/>
            <a:ext cx="2044700" cy="444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137900" y="4965700"/>
            <a:ext cx="17272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>
                <a:solidFill>
                  <a:srgbClr val="000000"/>
                </a:solidFill>
                <a:latin typeface="THESugarM"/>
              </a:rPr>
              <a:t>Next.Js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17500" y="3149600"/>
            <a:ext cx="2476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>
                <a:solidFill>
                  <a:srgbClr val="000000"/>
                </a:solidFill>
                <a:latin typeface="THESugarM"/>
              </a:rPr>
              <a:t>SpringBoot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31800" y="266700"/>
            <a:ext cx="25654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100">
                <a:solidFill>
                  <a:srgbClr val="000000"/>
                </a:solidFill>
                <a:latin typeface="THESugarM"/>
              </a:rPr>
              <a:t>Server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87700" y="4368800"/>
            <a:ext cx="1625600" cy="1625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951200" y="4368800"/>
            <a:ext cx="118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THESugarM"/>
              </a:rPr>
              <a:t>DB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14200" y="4076700"/>
            <a:ext cx="1993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THESugarM"/>
              </a:rPr>
              <a:t>GET/POST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THESugarM"/>
              </a:rPr>
              <a:t>PUT/DELETE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95500" y="3949700"/>
            <a:ext cx="1574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THESugarM"/>
              </a:rPr>
              <a:t>Query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52959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3.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구현목표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3000" y="1866900"/>
            <a:ext cx="7086600" cy="473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RESTful API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SSR+CSR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구성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로그인</a:t>
            </a: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>
                <a:solidFill>
                  <a:srgbClr val="000000"/>
                </a:solidFill>
                <a:ea typeface="THESugarM"/>
              </a:rPr>
              <a:t>방식</a:t>
            </a:r>
            <a:r>
              <a:rPr lang="en-US" sz="5800" b="0" i="0" u="none" strike="noStrike" dirty="0">
                <a:solidFill>
                  <a:srgbClr val="000000"/>
                </a:solidFill>
                <a:latin typeface="THESugarM"/>
              </a:rPr>
              <a:t>(JWT)</a:t>
            </a:r>
          </a:p>
        </p:txBody>
      </p:sp>
    </p:spTree>
    <p:extLst>
      <p:ext uri="{BB962C8B-B14F-4D97-AF65-F5344CB8AC3E}">
        <p14:creationId xmlns:p14="http://schemas.microsoft.com/office/powerpoint/2010/main" val="25954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9215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 smtClean="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rPr>
              <a:t>3-1. </a:t>
            </a:r>
            <a:r>
              <a:rPr lang="ko-KR" sz="5800" b="0" i="0" u="none" strike="noStrike" spc="-100" dirty="0" err="1" smtClean="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rPr>
              <a:t>구현목표</a:t>
            </a:r>
            <a:r>
              <a:rPr lang="en-US" altLang="ko-KR" sz="5800" b="0" i="0" u="none" strike="noStrike" spc="-100" dirty="0" smtClean="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rPr>
              <a:t> (REST API)</a:t>
            </a:r>
            <a:endParaRPr lang="ko-KR" sz="5800" b="0" i="0" u="none" strike="noStrike" spc="-100" dirty="0">
              <a:solidFill>
                <a:srgbClr val="00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6" y="2608500"/>
            <a:ext cx="2520000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2608500"/>
            <a:ext cx="2520000" cy="2520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285100" y="32385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HTTP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29150" y="32385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URL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643100" y="59386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JSON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3854450" y="3619500"/>
            <a:ext cx="1022350" cy="381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444839" y="3619500"/>
            <a:ext cx="1022350" cy="381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13459300" y="3619500"/>
            <a:ext cx="1022350" cy="381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flipH="1">
            <a:off x="12240100" y="6210300"/>
            <a:ext cx="2438400" cy="533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flipH="1">
            <a:off x="3962400" y="6210300"/>
            <a:ext cx="2438400" cy="533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27609" y="4498500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  <a:t>GET</a:t>
            </a:r>
            <a:b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</a:br>
            <a: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  <a:t>POST</a:t>
            </a:r>
            <a:b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</a:br>
            <a: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  <a:t>DELETE</a:t>
            </a:r>
            <a:b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</a:br>
            <a: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  <a:t>PUT</a:t>
            </a:r>
            <a:endParaRPr lang="ko-KR" altLang="en-US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41605" y="4639026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/</a:t>
            </a:r>
            <a:r>
              <a:rPr lang="en-US" altLang="ko-KR" sz="2800" dirty="0" err="1" smtClean="0">
                <a:latin typeface="THESugarM" panose="020B0600000101010101" charset="-127"/>
                <a:ea typeface="THESugarM" panose="020B0600000101010101" charset="-127"/>
              </a:rPr>
              <a:t>api</a:t>
            </a:r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/:path*</a:t>
            </a:r>
            <a:endParaRPr lang="ko-KR" altLang="en-US" sz="28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94340" y="7200900"/>
            <a:ext cx="26693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{</a:t>
            </a:r>
          </a:p>
          <a:p>
            <a:r>
              <a:rPr lang="en-US" altLang="ko-KR" sz="2800" dirty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 username: admin,</a:t>
            </a:r>
          </a:p>
          <a:p>
            <a:r>
              <a:rPr lang="en-US" altLang="ko-KR" sz="2800" dirty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 nickname: </a:t>
            </a:r>
            <a:r>
              <a:rPr lang="ko-KR" altLang="en-US" sz="2800" dirty="0" smtClean="0">
                <a:latin typeface="THESugarM" panose="020B0600000101010101" charset="-127"/>
                <a:ea typeface="THESugarM" panose="020B0600000101010101" charset="-127"/>
              </a:rPr>
              <a:t>관리자</a:t>
            </a:r>
            <a:endParaRPr lang="en-US" altLang="ko-KR" sz="2800" dirty="0" smtClean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altLang="ko-KR" sz="2800" dirty="0">
                <a:latin typeface="THESugarM" panose="020B0600000101010101" charset="-127"/>
                <a:ea typeface="THESugarM" panose="020B0600000101010101" charset="-127"/>
              </a:rPr>
              <a:t>}</a:t>
            </a:r>
            <a:endParaRPr lang="ko-KR" altLang="en-US" sz="2800" dirty="0">
              <a:latin typeface="THESugarM" panose="020B0600000101010101" charset="-127"/>
              <a:ea typeface="THESugar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8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410</Words>
  <Application>Microsoft Office PowerPoint</Application>
  <PresentationFormat>사용자 지정</PresentationFormat>
  <Paragraphs>158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Noto Sans CJK KR Regular</vt:lpstr>
      <vt:lpstr>Calibri</vt:lpstr>
      <vt:lpstr>THESugarM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61</cp:revision>
  <dcterms:created xsi:type="dcterms:W3CDTF">2006-08-16T00:00:00Z</dcterms:created>
  <dcterms:modified xsi:type="dcterms:W3CDTF">2024-06-27T08:41:34Z</dcterms:modified>
</cp:coreProperties>
</file>